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6" r:id="rId2"/>
    <p:sldId id="389" r:id="rId3"/>
    <p:sldId id="414" r:id="rId4"/>
    <p:sldId id="499" r:id="rId5"/>
    <p:sldId id="501" r:id="rId6"/>
    <p:sldId id="502" r:id="rId7"/>
    <p:sldId id="474" r:id="rId8"/>
    <p:sldId id="420" r:id="rId9"/>
    <p:sldId id="489" r:id="rId10"/>
    <p:sldId id="490" r:id="rId11"/>
    <p:sldId id="503" r:id="rId12"/>
    <p:sldId id="504" r:id="rId13"/>
    <p:sldId id="507" r:id="rId14"/>
    <p:sldId id="505" r:id="rId15"/>
    <p:sldId id="506" r:id="rId16"/>
    <p:sldId id="491" r:id="rId17"/>
    <p:sldId id="488" r:id="rId18"/>
    <p:sldId id="492" r:id="rId19"/>
    <p:sldId id="508" r:id="rId20"/>
    <p:sldId id="509" r:id="rId21"/>
    <p:sldId id="407" r:id="rId22"/>
    <p:sldId id="386" r:id="rId23"/>
    <p:sldId id="471" r:id="rId24"/>
    <p:sldId id="385" r:id="rId25"/>
  </p:sldIdLst>
  <p:sldSz cx="9144000" cy="6858000" type="screen4x3"/>
  <p:notesSz cx="6735763" cy="9866313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AB0925"/>
    <a:srgbClr val="B30026"/>
    <a:srgbClr val="BE0A27"/>
    <a:srgbClr val="C70026"/>
    <a:srgbClr val="C9000F"/>
    <a:srgbClr val="CC0033"/>
    <a:srgbClr val="B20726"/>
    <a:srgbClr val="A90826"/>
    <a:srgbClr val="B50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60" y="-462"/>
      </p:cViewPr>
      <p:guideLst>
        <p:guide orient="horz" pos="74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14FB15B-503A-5F4A-8ABE-6A90296A0A97}" type="datetimeFigureOut">
              <a:rPr lang="da-DK" smtClean="0"/>
              <a:t>04-12-2017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29DBAF7-919D-9F49-AF2E-292343D111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400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D3316F9D-76DA-E549-B458-CA461702FA99}" type="datetimeFigureOut">
              <a:rPr lang="da-DK" smtClean="0"/>
              <a:t>04-12-2017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6547600-9600-244C-9E20-1C2EE9A446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358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1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A4C0-9360-C247-8299-69CBD535D65A}" type="datetime1">
              <a:rPr lang="da-DK" smtClean="0"/>
              <a:t>04-12-2017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27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558D-1A11-FA4D-826C-7FA5F6014128}" type="datetime1">
              <a:rPr lang="da-DK" smtClean="0"/>
              <a:t>04-12-2017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858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82A5-4ED8-7F4A-B817-61EB60D9AFE6}" type="datetime1">
              <a:rPr lang="da-DK" smtClean="0"/>
              <a:t>04-12-2017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8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EB5C-609A-6C41-8AA6-B67D1FFC9ACF}" type="datetime1">
              <a:rPr lang="da-DK" smtClean="0"/>
              <a:t>04-12-2017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89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C54-88C6-B047-8477-AAE5EBA8B39E}" type="datetime1">
              <a:rPr lang="da-DK" smtClean="0"/>
              <a:t>04-12-2017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018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4BD2-C002-DC4C-A728-DBEA5D7144AB}" type="datetime1">
              <a:rPr lang="da-DK" smtClean="0"/>
              <a:t>04-12-2017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53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C2C9-5D13-1C48-B1C8-E4C709CEDBB7}" type="datetime1">
              <a:rPr lang="da-DK" smtClean="0"/>
              <a:t>04-12-2017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4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3D2-410A-B744-84DE-11077A37DD8C}" type="datetime1">
              <a:rPr lang="da-DK" smtClean="0"/>
              <a:t>04-12-2017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98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1C-FE74-974E-BABF-7C7B7390BEEF}" type="datetime1">
              <a:rPr lang="da-DK" smtClean="0"/>
              <a:t>04-12-2017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72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05-EDC4-2446-8C52-B08FD7F52D5F}" type="datetime1">
              <a:rPr lang="da-DK" smtClean="0"/>
              <a:t>04-12-2017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12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2F66-4F5A-9A45-B6E9-600A4B80CCEA}" type="datetime1">
              <a:rPr lang="da-DK" smtClean="0"/>
              <a:t>04-12-2017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840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B86B-BE22-2545-8B31-177ECC3E610A}" type="datetime1">
              <a:rPr lang="da-DK" smtClean="0"/>
              <a:t>04-12-2017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AKTUEL UDBUDSRET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6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oldgift.dk/kendelse-vedr-mgo-plade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company/viltoft" TargetMode="External"/><Relationship Id="rId5" Type="http://schemas.openxmlformats.org/officeDocument/2006/relationships/hyperlink" Target="http://www.viltoft.dk/" TargetMode="External"/><Relationship Id="rId4" Type="http://schemas.openxmlformats.org/officeDocument/2006/relationships/hyperlink" Target="http://dk.linkedin.com/in/peterfauerholdtthommese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Baggrundsbillede_entrepr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000" cy="690722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5855188" y="506284"/>
            <a:ext cx="3324813" cy="355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8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</a:t>
            </a:fld>
            <a:endParaRPr lang="da-DK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5766" cy="25400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5186832"/>
            <a:ext cx="602548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/>
          <p:cNvSpPr txBox="1"/>
          <p:nvPr/>
        </p:nvSpPr>
        <p:spPr>
          <a:xfrm>
            <a:off x="456106" y="5186832"/>
            <a:ext cx="570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Arial"/>
                <a:cs typeface="Arial"/>
              </a:rPr>
              <a:t>Hvem bærer ansvaret for brugen af </a:t>
            </a:r>
            <a:r>
              <a:rPr lang="da-DK" b="1" dirty="0" err="1" smtClean="0">
                <a:solidFill>
                  <a:schemeClr val="bg1"/>
                </a:solidFill>
                <a:latin typeface="Arial"/>
                <a:cs typeface="Arial"/>
              </a:rPr>
              <a:t>MgO</a:t>
            </a:r>
            <a:r>
              <a:rPr lang="da-DK" b="1" dirty="0" smtClean="0">
                <a:solidFill>
                  <a:schemeClr val="bg1"/>
                </a:solidFill>
                <a:latin typeface="Arial"/>
                <a:cs typeface="Arial"/>
              </a:rPr>
              <a:t>-plader? </a:t>
            </a:r>
            <a:endParaRPr lang="da-DK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6294474" y="917804"/>
            <a:ext cx="2881291" cy="3788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Pladsholder til diasnummer 2"/>
          <p:cNvSpPr txBox="1">
            <a:spLocks/>
          </p:cNvSpPr>
          <p:nvPr/>
        </p:nvSpPr>
        <p:spPr>
          <a:xfrm>
            <a:off x="4417824" y="496285"/>
            <a:ext cx="4467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DANSKE BYGGEØKONOMER</a:t>
            </a:r>
            <a:endParaRPr lang="da-DK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Pladsholder til diasnummer 2"/>
          <p:cNvSpPr txBox="1">
            <a:spLocks/>
          </p:cNvSpPr>
          <p:nvPr/>
        </p:nvSpPr>
        <p:spPr>
          <a:xfrm>
            <a:off x="6025482" y="917804"/>
            <a:ext cx="2859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sz="1000" b="1" dirty="0" smtClean="0">
                <a:solidFill>
                  <a:schemeClr val="bg1"/>
                </a:solidFill>
                <a:latin typeface="Arial"/>
                <a:cs typeface="Arial"/>
              </a:rPr>
              <a:t>AARHUS: 5. DECEMBER 2017</a:t>
            </a:r>
          </a:p>
          <a:p>
            <a:pPr>
              <a:lnSpc>
                <a:spcPct val="120000"/>
              </a:lnSpc>
            </a:pPr>
            <a:r>
              <a:rPr lang="da-DK" sz="1000" b="1" dirty="0" smtClean="0">
                <a:solidFill>
                  <a:schemeClr val="bg1"/>
                </a:solidFill>
                <a:latin typeface="Arial"/>
                <a:cs typeface="Arial"/>
              </a:rPr>
              <a:t>KØBENHAVN: 6. DECEMBER 2017</a:t>
            </a:r>
          </a:p>
        </p:txBody>
      </p:sp>
      <p:sp>
        <p:nvSpPr>
          <p:cNvPr id="11" name="Rektangel 10"/>
          <p:cNvSpPr/>
          <p:nvPr/>
        </p:nvSpPr>
        <p:spPr>
          <a:xfrm>
            <a:off x="-2118" y="5661656"/>
            <a:ext cx="665364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2"/>
          <p:cNvSpPr txBox="1"/>
          <p:nvPr/>
        </p:nvSpPr>
        <p:spPr>
          <a:xfrm>
            <a:off x="456106" y="5646998"/>
            <a:ext cx="681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Arial"/>
                <a:cs typeface="Arial"/>
              </a:rPr>
              <a:t>Status efter </a:t>
            </a:r>
            <a:r>
              <a:rPr lang="da-DK" b="1" dirty="0" err="1" smtClean="0">
                <a:solidFill>
                  <a:schemeClr val="bg1"/>
                </a:solidFill>
                <a:latin typeface="Arial"/>
                <a:cs typeface="Arial"/>
              </a:rPr>
              <a:t>VBA’s</a:t>
            </a:r>
            <a:r>
              <a:rPr lang="da-DK" b="1" dirty="0" smtClean="0">
                <a:solidFill>
                  <a:schemeClr val="bg1"/>
                </a:solidFill>
                <a:latin typeface="Arial"/>
                <a:cs typeface="Arial"/>
              </a:rPr>
              <a:t> første kendelse af 21. juni 2017</a:t>
            </a:r>
            <a:endParaRPr lang="da-DK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10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Voldgiftsretten for bygge- og anlægsvirksomheds kendelse af 21. juni 2017 (trykt i T:BB 2017 s. 647)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Findes her: 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https://voldgift.dk/kendelse-vedr-mgo-plader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 fontAlgn="auto">
              <a:spcAft>
                <a:spcPts val="0"/>
              </a:spcAft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Hvad var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forløbet?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Almen boligorganisations 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enovering af 10 boligblokke med ca. 300 lejligheder, herunder levering og montering af let facadeopbygning med vindspærreplader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 2007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Totalrådgivningsaftale indgås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Januar 2010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Hovedentrepriseaftale indgås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Januar-februar 2010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HE foreslår ændring fra </a:t>
            </a:r>
            <a:r>
              <a:rPr lang="da-DK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Conchip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til </a:t>
            </a:r>
            <a:r>
              <a:rPr lang="da-DK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Megapan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(har ikke anvendt pladen før)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Marts 2010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TR indarbejder ændring gennem et ændringsnotat efter visse undersøgelser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Aflevering i </a:t>
            </a:r>
            <a:r>
              <a:rPr lang="da-DK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december 2011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og reklamation i </a:t>
            </a:r>
            <a:r>
              <a:rPr lang="da-DK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marts 2015</a:t>
            </a:r>
            <a:endParaRPr lang="da-DK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DEN FØRSTE VOLDGIFTSKENDELSE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4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11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Hvordan så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projektet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uden inden ændringen?</a:t>
            </a:r>
          </a:p>
          <a:p>
            <a:pPr lvl="1" algn="l" fontAlgn="auto">
              <a:spcAft>
                <a:spcPts val="0"/>
              </a:spcAft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DEN FØRSTE VOLDGIFTSKENDELSE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7" y="1737095"/>
            <a:ext cx="6422065" cy="1876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4" y="4179976"/>
            <a:ext cx="6325394" cy="95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4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12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Hvilke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undersøgelser 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gjorde TR inden accept af ændring?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Beder om forslag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til nærmere vurdering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Modtager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række oplysninger fra HE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 flere omgange, herunder udskrifter fra </a:t>
            </a:r>
            <a:r>
              <a:rPr lang="da-DK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Megapans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hjemmeside, diverse certifikater og rapporter, en flyer (”datablad”) og en brochure om pladens diffusionsevne samt </a:t>
            </a:r>
            <a:r>
              <a:rPr lang="da-DK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HE’s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beregninger af Z-værdien for pladen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Fokus på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vindtæthed og farve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Ingen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selvstændig efterprøvelse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Finder ikke grund til at udarbejde et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risikonotat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Orientering af BH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(ændringsnotat af 17. marts 2010)</a:t>
            </a: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DEN FØRSTE VOLDGIFTSKENDELSE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170" name="Picture 2" descr="O:\Jurist\X Billedarkiv\Illustrationer\Germini\Germini_1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20" y="2111487"/>
            <a:ext cx="1860185" cy="37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9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13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Hvilke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beviser 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forelå for voldgiftsretten?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tidslinjen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ovenfor, inkl. Bunchs rapport fra sept. 2015</a:t>
            </a: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 og skøn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v/Erik Brandt og Lars Tangaa Hansen</a:t>
            </a:r>
            <a:endParaRPr lang="da-DK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DEN FØRSTE VOLDGIFTSKENDELSE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2" descr="O:\Jurist\X Billedarkiv\Illustrationer\Abstrakt\Abstrakt_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40" y="3629611"/>
            <a:ext cx="4673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14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Hvad siger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voldgiftsretten?</a:t>
            </a: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Nyt produkt i 2010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bygherrerisiko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pga. udviklingsskade / byggetidens viden?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Entreprenøransvar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materialevalg / projektering?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Produktansvar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…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endParaRPr lang="da-DK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entreprenøren (mangel eller skade)?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andre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DEN FØRSTE VOLDGIFTSKENDELSE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2" descr="O:\Jurist\X Billedarkiv\Illustrationer\Abstrakt\VILTOFT_illustration_arkitektur_2_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52" y="3846300"/>
            <a:ext cx="3140038" cy="18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15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Hvad siger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voldgiftsretten mere?</a:t>
            </a: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Rådgiveransvar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…</a:t>
            </a:r>
            <a:endParaRPr lang="da-DK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lægge de modtagne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produktoplysninger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til grund?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ikke at være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opmærksom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på muligheden for optagelse af fugt eller ikke at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analysere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pladen under høj RF?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godkende et ikke gennemprøvet produkt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der modsat </a:t>
            </a:r>
            <a:r>
              <a:rPr lang="da-DK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Conchip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-pladen ikke kunne opnå en generel certificering –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uden at forelægge bygherren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relevante oplysninger herom?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DEN FØRSTE VOLDGIFTSKENDELSE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6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30" y="2624820"/>
            <a:ext cx="5418727" cy="4068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16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6" y="1095234"/>
            <a:ext cx="8683663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Hvad siger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kvalitetssikringsbekendtgørelsen og –vejledningen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5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87594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ET OVERBLIK OVER REGULERINGEN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26" y="1654402"/>
            <a:ext cx="5662147" cy="819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17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399" y="1177925"/>
            <a:ext cx="7233745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Hvad er afgjort – og hvad er ikke?</a:t>
            </a: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9" name="Picture 3" descr="O:\Jurist\X Billedarkiv\Illustrationer\Kontor\Kontor_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31" y="3538171"/>
            <a:ext cx="4673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18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HVAD ER AFGJORT…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Undertitel 8"/>
          <p:cNvSpPr txBox="1">
            <a:spLocks/>
          </p:cNvSpPr>
          <p:nvPr/>
        </p:nvSpPr>
        <p:spPr>
          <a:xfrm>
            <a:off x="612737" y="12476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Hvad er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afgjort 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 den første voldgiftskendelse?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Hvilken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(præjudikats)værdi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 kendelsen i andre sager?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 voldgiftsdommere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Hvad er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ikke afgjort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Ansvaret for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totalentreprenører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og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entreprenørprojektering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Producentens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produktansvar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Rådgiveres ansvar for projektering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før og efter 2010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Hvornår er et produkt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”gennemprøvet”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 der forskel på ansvaret efter kvalitetssikringsbekendtgørelsen og </a:t>
            </a:r>
            <a:r>
              <a:rPr lang="da-DK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 89 </a:t>
            </a: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(se næste side)?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Andet?</a:t>
            </a: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da-DK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5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3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3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19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HVAD ER AFGJORT …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Undertitel 8"/>
          <p:cNvSpPr txBox="1">
            <a:spLocks/>
          </p:cNvSpPr>
          <p:nvPr/>
        </p:nvSpPr>
        <p:spPr>
          <a:xfrm>
            <a:off x="612737" y="12476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3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8" y="2288276"/>
            <a:ext cx="4251832" cy="3633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6" y="1294639"/>
            <a:ext cx="3932792" cy="140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 bwMode="auto">
          <a:xfrm>
            <a:off x="460336" y="1117517"/>
            <a:ext cx="747870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latin typeface="Arial" pitchFamily="34" charset="0"/>
              </a:rPr>
              <a:t>Tidslinje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latin typeface="Arial" pitchFamily="34" charset="0"/>
              </a:rPr>
              <a:t>Hvem bærer ansvaret?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latin typeface="Arial" pitchFamily="34" charset="0"/>
              </a:rPr>
              <a:t>Den første voldgiftskendelse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latin typeface="Arial" pitchFamily="34" charset="0"/>
              </a:rPr>
              <a:t>Hvad er afgjort – og hvad er ikke?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latin typeface="Arial" pitchFamily="34" charset="0"/>
              </a:rPr>
              <a:t>Spørgsmål?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latin typeface="Arial" pitchFamily="34" charset="0"/>
              </a:rPr>
              <a:t>Kontaktoplysninger mv.</a:t>
            </a:r>
            <a:endParaRPr lang="da-DK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da-DK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da-DK" sz="1400" dirty="0">
              <a:latin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" y="468665"/>
            <a:ext cx="179723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6" y="483783"/>
            <a:ext cx="361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PROGRAM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O:\Jurist\X Billedarkiv\Illustrationer\Abstrakt\Abstrakt_3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42" y="1861427"/>
            <a:ext cx="1816102" cy="36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2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20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447352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HVAD ER AFGJORT…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Undertitel 8"/>
          <p:cNvSpPr txBox="1">
            <a:spLocks/>
          </p:cNvSpPr>
          <p:nvPr/>
        </p:nvSpPr>
        <p:spPr>
          <a:xfrm>
            <a:off x="612737" y="12476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Hvornår skrives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næste kapitel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Hvilke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forholdsregler 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skal byggeriets parter tage indtil da?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da-DK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5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3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3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O:\Jurist\X Billedarkiv\Illustrationer\Abstrakt\VILTOFT_illustration_abstrakt_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58" y="3582360"/>
            <a:ext cx="3273647" cy="19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21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1" name="Pladsholder til diasnummer 2"/>
          <p:cNvSpPr txBox="1">
            <a:spLocks/>
          </p:cNvSpPr>
          <p:nvPr/>
        </p:nvSpPr>
        <p:spPr>
          <a:xfrm>
            <a:off x="6577090" y="63630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 smtClean="0">
                <a:solidFill>
                  <a:schemeClr val="bg1"/>
                </a:solidFill>
                <a:latin typeface="Arial"/>
                <a:cs typeface="Arial"/>
              </a:rPr>
              <a:t>ALTERNATIVE KONFLIKTLØSNINGSFORMER</a:t>
            </a:r>
            <a:endParaRPr lang="da-DK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Undertitel 8"/>
          <p:cNvSpPr txBox="1">
            <a:spLocks/>
          </p:cNvSpPr>
          <p:nvPr/>
        </p:nvSpPr>
        <p:spPr bwMode="auto">
          <a:xfrm>
            <a:off x="460336" y="1117517"/>
            <a:ext cx="747870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endParaRPr lang="da-DK" b="1" dirty="0" smtClean="0">
              <a:latin typeface="Arial" pitchFamily="34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da-DK" b="1" dirty="0">
              <a:latin typeface="Arial" pitchFamily="34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da-DK" b="1" dirty="0" smtClean="0">
              <a:latin typeface="Arial" pitchFamily="34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da-DK" sz="3600" b="1" dirty="0">
              <a:latin typeface="Arial" pitchFamily="34" charset="0"/>
            </a:endParaRPr>
          </a:p>
          <a:p>
            <a:pPr marL="363538" indent="-363538" algn="ctr">
              <a:lnSpc>
                <a:spcPct val="110000"/>
              </a:lnSpc>
              <a:tabLst>
                <a:tab pos="358775" algn="l"/>
              </a:tabLst>
            </a:pPr>
            <a:r>
              <a:rPr lang="da-DK" sz="3600" b="1" dirty="0" smtClean="0">
                <a:latin typeface="Arial" pitchFamily="34" charset="0"/>
              </a:rPr>
              <a:t>Spørgsmål?</a:t>
            </a:r>
            <a:endParaRPr lang="da-DK" sz="3600" b="1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da-DK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da-DK" sz="1400" dirty="0">
              <a:latin typeface="Arial" pitchFamily="34" charset="0"/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456106" y="483783"/>
            <a:ext cx="361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OVERSIGT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AutoShape 2" descr="data:image/jpeg;base64,/9j/4AAQSkZJRgABAQAAAQABAAD/2wCEAAkGBg8MDQ4NDQ0WDg8PFBAPEA8ODxAPDhAQFRAXFRUQEhIjHiceFxkjGRISHzshJSgpLC4sFx49NTAqOCYrLCkBCQoKDgwNFA8PFCkcFBwpKSkpKSkpKSwpKSksKSkpKSksKSkpLCkpKSkpKSksKSkpKSkpKSksKSkpLCkpKSkpLP/AABEIAPwAyAMBIgACEQEDEQH/xAAcAAEAAgIDAQAAAAAAAAAAAAAABwgFBgEDBAL/xABMEAACAQICBgYFBQwHCQAAAAAAAQIDBAURBgcSITFBCBNRYXGRFCIyQoFDUmKSoRUjNFNjgpOiscPS0yRUVXKUwvAXGESDpLKzweH/xAAVAQEBAAAAAAAAAAAAAAAAAAAAAf/EABcRAQEBAQAAAAAAAAAAAAAAAAABETH/2gAMAwEAAhEDEQA/AJxAAAAAAAAANc0h1hYXhbcbu9hGovkYN1a3g6cc3H45IDYwQ1i3SStoZqzw+pW+lXqQoLPt2VtNryNTxDpEYrVzVGlb265ONOdSa8XKWT+qBZE4zKo3OuPHareeJSjnyp0qFNLwyhmY6esbGJccWufhcVI/sYFv8znMp2tP8Xzz+611/i6+XltHot9Z2M0mnHFa7y3+vVdReUswLeAq1Z68scpNbV3Gslyq29F5/GMYv7TZsM6SV1H8Lw+lVXbQqVKD8ntgT+CMsH6QOEXGUbhVbOXN1afWU8+6UM35xRv2E4/aX8Oss7qncR5ujUjNx7pJb4vuYHvAAAAAAAAAAAAAAAANS021m2GBxca9TrbhrONrRylV4bnPlCPe/gmaDrQ14dVKpYYPNOazhWvFlJRfONDk3xW3w7O0guvXlUnKdSbnOTcpSm3KUpPi23vbA3jS3XLimKOUI1fQ7d5rqbWUotr8pV9qX2LuNEbzOAAAAAAAAAAAAA7ba6qUZxqUqkqc474zpycJxfapLejqAElaLa+MTsXGF21iFFbmq3q10vo1ks2/7ykTfobrJw/G45W1XYrpZytq2UK67XFZ5TXfFvvyKjHZRrzpzjOnNwnFqUZwbjKLXBpremBd8EIas9em04WWNTSzyjTvXklnwUbhcF/f8+ciboyTSaeae9Nb012gcgAAAAAAAEFa6dbDbq4Rh1TKK2qd5Xg98nwlbwfZxUnz4cM89w1zawXg9kra2ns3t2moOL9ajS4Trdz91d+b90rE2BwAAAAAAAAAAAAAAAAAAAAAEv6nNbTs5U8LxGpnbSahb15v8Hb3KnN/in2+74ezEAAvGCKNRWsF39s8Mup7VzaxTpTlxq2yyik3zlBtLvTjxybJXAAAAdV1dQoU6larJQp04yqTk+EYRWcpPwSZ2kaa+9I/Q8H9GhLKpfTVHc8n1MfXqP8A7I/ngQJprpRUxjEbi9qZpTllSg/k6Md1OHwXHvbfMwQAAAAAAAAMngGjd3ilZW9lbyr1OL2VlGC+dOb3RXe2gMYc5E7aM9HGCUamKXblLi6Fr6sU+x1Ws38IrxN/w7VPglssoYZSn311K4b7/Xb+wCpILjy0FwprJ4VatLd+B2/8Jg8U1MYJdJ/0FUJP37apOk14Rz2fsAqoCZdKujrWoxlVwu59IS3+j3GzTrPujUXqSfio+JEN7ZVbarOjXpypVab2Z06kXGcX2OL4AdAAAAAAAAMpoxj9XC763vaPt0JqWWeSnDhOm+6UXJfEuNh1/TuqFK5oy26VaEKsJdsZRTT8mUlLI9H3SP0rC52c5Zzsp7Mc+PU1c5w8pKqvBICUgAAK5dInFuuxajbKWcbahHNdlSrJyl+qqRY0qXrbu+v0gxKWeezVVLf+Tpxp5fqsDUAAAAAAA5A2bV/oNWx69VvT9SlDKdxXyzVKnny7ZPgl48ky0+jejFrhNtG1s6Spwjvk+NSpLnOpLjKX+lktxhtV+h8cGwqhRccrislXuW163WyinsPuiso/BvmbcAAAAAADSdZerWhjts5RjGnfUovqK+WW1l8jVfOD/Ve9c092AFIryzqW9WpQrQdOpSlKnOEt0ozi8nF+DTOklvpEaORt7+3v6ccleQlGplzrUsltPxhKH1WRIAAAAAACUOj1iro4zO3b9W6oVI5fTptVIv6sanmRebfqkuOr0gw2XbVcOz26U4f5gLaAAAU405m5Yxicnxd3d/8AnmXHKbaa03HF8SjLiru7T/TzAwoAAAAAZ/QHC1e4xh9vJKUZ16Tmnlk6cZbc19WMjAkhah7TrNIKEn8lTuKizXF9W4bv0mfwAtAAAAAAAAAAAIp6RlspYRb1OdO6gvhKjVTXmolcixXSOulHCrWl71S6jL82FGpn9s4ldQAAAAAAbXqrhnj2Gbs/v8Xu7ot/+jVCQNRdg62kFtJLNUIV60u5dU6ab/OqxAtGAABF2Pag7K/u7i8leVqcripOtKMVScVKcnKSWaz4slEARDHo3WPO/uH4Ror/ACnZHo34bzvLl+EqC/dktACKV0ccK53V0/8AmW6/dHL6OWE/1m7/AEtv/KJVAEWro64Qvl7p+Naj/KM/ohqnw/Bbl3dq6sqrhKlnWqRnFRk020lFb/V+1m5gAAAAAAAAAAarrG04p4FYTrtp3FROna0nxnVy9pr5sc038FxaAhjpA6Sq7xSnZ05ZwsYOMsvx9TKU18IxprxTItOy4uJVZzqVJOc5ylOcpPOUpSebk3zbbZ1gAAAAAAm/o24G9q/xCS3JQtab7W2qlT9lHzIRjFyaSWbe5Jb232It5q50Z+5OE2tpJZVdnra/b11T1pJ9uWaj4RQGzAAAAAAAAAAAAAAAAAAAAR/rF1vWuCqVvRyur7LdRT+90W+Eq8lw7dlb33Z5gbLpdpha4LayurueS3qnTjk6taeXsQjz8eC5lVtNNMrjG7yV1cvJezSoxbcKNPPdCPa+bfN/BLxaQaRXWKXErm8rOtUluWfswjnmoQjwjFZ8EY0AAAAAAAGxaD6F18cvI21FbMFlKvWazjSp58X2yfBLm+5NoNt1G6ByxC+jiFeH9Fs5KUW+FW5WThBdqjmpPwiuZZQx+A4HQw21o2dtDYpUY7MVxb5uUnzk222+1syAAAAAAAAAAAAAAAAAA+alRQi5SajGKbbbySS3tt8kcykkm28kt7b3JLtZXHW7ralic54fYVNmxg9mpUi8ndST45/ik+C58XySDO6zdeft2WC1O2NS+Xk42/8AH9XlIhCdRyblJuTk222822+Lb5s+QAAAAAAACV9Xmo+vfOF1ialb226UaPs16q+l+Lj+t4bmFkadoRoBd45XVOhHYoxaVW5mn1dNdi+dPL3V8clvLR6J6JWuDWsbW0p7KW+c3vqVZ5b5zlzf2Llke7CsIoWVGFC2pRpU4LKMKcVGK+B7ClAARAAAAAAAAAAAAAAAOq5uI0ac6tR7MKcZTlJ8oxWbfkmBEmvzT12tGOE208qtxHbuZRe+Nu80qWfbNp5/RX0ivhltKsenid/dXtTjXqSmk/dhwhD82CivgYkAAAAAAGRwLR+5xKvG2s6Mq1WXKK9WK+dOXCMe97jM6AavrnHrjq6X3uhTyde4lFuNNP3Yr3pvkvPJFoNFtEbTB7eNtZ0lCO5zm/Wq1JfPqT5v7FySA0zV5qWtsK2Lm8yurxZNNr7zRf5KL4v6b39iiSXGOSyRyAugACAAAAAAAAAAAAAAAABp+tzEZWuj+Izi8pTpxofCtUjSll+bORuBGXSEuHDA1FfKXNCD8FGpP9sEBWkAAAAAMroxo/VxW+t7GhunWls7TWahBLOdR90YqT+BiiaujbgilWvr+Ud9ONO3pt8M5tzqZd+UKf1mBMujejtvhVpSs7WGzTprju2py96pN85N7/8A4kZQAAAAAAAAAAAAAAAAAAAAAAAEV9IxP7jW/Z6ZSz/QViVDE6TaLWuL2/ot7BzpbcaiUZyg1OOaTTXdJ+YFMgWjWovAsvwWfj6TX/iC1FYF/VZ+HpNf+ICrgLTx1H4Cv+Bk/G6uv4zsWpXAf7O/6m7f7wCqhZPo82nV4LUqZb6tzVlnzajCnBLzjLzMx/sVwH+zl/ibv+YbRgWAW2GW6tbKiqNGLlJQUpy9aTzbzk235gZAAAAAAAAAAAAAAAAAAAAAAAAAAAAcN5cTU8a1rYNYNwq38JzWedO3UriWa5NxTSfi0BtoI0/3gcGzSzr+Po6yXf7WZnsF1rYNfyUKOIQhN7lCupW8m+xOSSb7k2XBtoOE8+ByQAAAAAAAAAAAAAAAAAAAAAAAADw41jNHD7ard3U+ro0Y7U5cXxyUUubbaSXNtHuIL6SGkE9uyw2Lyhsu7qL5zcpU6efhs1fNdgGkafa173G5zpqbt7LNqFtTeW1HtrSXtvu9lclzejgAAABvWr/WxeYLUhTnOVzY7lK3nLN045+1Qk/Ya3+r7L+1WdwfF6N/bUru2qKpRrRU4SXZwaa5NNNNcmmUoJ36N2OzlC9w+TzhTcLmn9Ha9ScfBtQf1u0vRNgAIAAAAAAAAAAAAAAAAAAAAAAV+6SOGTjfWV3l97qUHQz7J06sptPxVZeT7CwJgtNNEaGN2NSyr+rnlOnUSTlSqpPZqJc+LTXNNrdnmBTkGb0r0Pu8GuHbXlLZe/YqRzdKrHP26cua7uK5pGEAAAATj0bMJlniF601DKlbQfuylvqT8l1f1iMdCtBLzHLhUram1TTXXXEk+pox+k+csuEVvfcs2rWaM6O0MKs6NlbRyp0llm/bnJvOVST5ttt/s3JAZQAAAAAAAAAAAAAAAAAAAAAAAAAAeTFMJoXtKVC6oQr0pcYVYqUc+T7n38SNsZ6PGGV25WtarZt+4pKvSXgpet+sSoAIPXRnW1vxd7PYrNbXn1uRsWB9H7CrZqdzKreyXu1JKnRz7diOT+DkyTgB57GwpW1ONG3pRo0obo06UIwhFd0VuPQAAAAAAAAAAAAAA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90" y="3535326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8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22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400" y="1177925"/>
            <a:ext cx="6345832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algn="just">
              <a:lnSpc>
                <a:spcPct val="110000"/>
              </a:lnSpc>
              <a:tabLst>
                <a:tab pos="358775" algn="l"/>
              </a:tabLst>
            </a:pPr>
            <a:r>
              <a:rPr lang="da-DK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Kontaktoplysninger mv.</a:t>
            </a: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algn="l">
              <a:lnSpc>
                <a:spcPct val="110000"/>
              </a:lnSpc>
              <a:tabLst>
                <a:tab pos="358775" algn="l"/>
              </a:tabLst>
            </a:pP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338" name="Picture 2" descr="O:\Jurist\X Billedarkiv\Illustrationer\Kontor\Kontor_1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85" y="3840780"/>
            <a:ext cx="4105701" cy="17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" y="468664"/>
            <a:ext cx="3029802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456106" y="483783"/>
            <a:ext cx="548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KONTAKTOPLYSNINGER</a:t>
            </a:r>
            <a:endParaRPr lang="da-DK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23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400" y="1177925"/>
            <a:ext cx="6345832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da-DK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Fauerholdt Thommesen, partner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E: pft@viltoft.dk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M: 20 99 57 97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LinkedIn: 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  <a:hlinkClick r:id="rId4" tooltip="Vis offentlig profil"/>
              </a:rPr>
              <a:t>dk.linkedin.com/in/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  <a:hlinkClick r:id="rId4" tooltip="Vis offentlig profil"/>
              </a:rPr>
              <a:t>peterfauerholdtthommesen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  <a:hlinkClick r:id="rId4" tooltip="Vis offentlig profil"/>
              </a:rPr>
              <a:t>/</a:t>
            </a: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da-DK" sz="14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da-DK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VILTOFT Advokatpartnerselskab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Gothersgade 109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1123 København K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T: 33 14 93 00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W: </a:t>
            </a:r>
            <a:r>
              <a:rPr lang="da-D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www.viltoft.dk</a:t>
            </a:r>
            <a:r>
              <a:rPr lang="da-D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LinkedIn: </a:t>
            </a:r>
            <a:r>
              <a:rPr lang="da-D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/>
              </a:rPr>
              <a:t>www.linkedin.com/company/viltoft</a:t>
            </a:r>
            <a:r>
              <a:rPr lang="da-D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10000"/>
              </a:lnSpc>
              <a:tabLst>
                <a:tab pos="358775" algn="l"/>
              </a:tabLst>
            </a:pPr>
            <a:endParaRPr lang="da-DK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700345" y="6477803"/>
            <a:ext cx="2443656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 descr="Portraet_PFT_H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71218"/>
            <a:ext cx="2056901" cy="2445193"/>
          </a:xfrm>
          <a:prstGeom prst="rect">
            <a:avLst/>
          </a:prstGeom>
        </p:spPr>
      </p:pic>
      <p:sp>
        <p:nvSpPr>
          <p:cNvPr id="16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2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1" y="468664"/>
            <a:ext cx="2320117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456106" y="483783"/>
            <a:ext cx="290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NYHEDSBREV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24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456105" y="1086387"/>
            <a:ext cx="5521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sz="1600" dirty="0" smtClean="0">
                <a:latin typeface="Arial"/>
                <a:cs typeface="Arial"/>
              </a:rPr>
              <a:t>Tilmeld dig </a:t>
            </a:r>
            <a:r>
              <a:rPr lang="da-DK" sz="1600" b="1" dirty="0" err="1" smtClean="0">
                <a:latin typeface="Arial"/>
                <a:cs typeface="Arial"/>
              </a:rPr>
              <a:t>VILTOFT’s</a:t>
            </a:r>
            <a:r>
              <a:rPr lang="da-DK" sz="1600" b="1" dirty="0" smtClean="0">
                <a:latin typeface="Arial"/>
                <a:cs typeface="Arial"/>
              </a:rPr>
              <a:t> nyhedsbrev </a:t>
            </a:r>
            <a:r>
              <a:rPr lang="da-DK" sz="1600" dirty="0" smtClean="0">
                <a:latin typeface="Arial"/>
                <a:cs typeface="Arial"/>
              </a:rPr>
              <a:t>her:</a:t>
            </a:r>
          </a:p>
          <a:p>
            <a:endParaRPr lang="da-DK" sz="1600" dirty="0" smtClean="0">
              <a:latin typeface="Arial"/>
              <a:cs typeface="Arial"/>
            </a:endParaRPr>
          </a:p>
          <a:p>
            <a:pPr algn="ctr">
              <a:tabLst>
                <a:tab pos="266700" algn="l"/>
              </a:tabLst>
            </a:pPr>
            <a:r>
              <a:rPr lang="da-DK" sz="1600" dirty="0">
                <a:latin typeface="Arial"/>
                <a:cs typeface="Arial"/>
              </a:rPr>
              <a:t>	</a:t>
            </a:r>
            <a:r>
              <a:rPr lang="da-DK" sz="1600" b="1" dirty="0">
                <a:latin typeface="Arial"/>
                <a:cs typeface="Arial"/>
              </a:rPr>
              <a:t>http://</a:t>
            </a:r>
            <a:r>
              <a:rPr lang="da-DK" sz="1600" b="1" dirty="0" err="1">
                <a:latin typeface="Arial"/>
                <a:cs typeface="Arial"/>
              </a:rPr>
              <a:t>www.viltoft.dk</a:t>
            </a:r>
            <a:r>
              <a:rPr lang="da-DK" sz="1600" b="1" dirty="0">
                <a:latin typeface="Arial"/>
                <a:cs typeface="Arial"/>
              </a:rPr>
              <a:t>/nyhedsbrev/</a:t>
            </a: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pic>
        <p:nvPicPr>
          <p:cNvPr id="10" name="Billede 9" descr="QR-Code_nyhedsb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84" y="2934954"/>
            <a:ext cx="2056588" cy="2056588"/>
          </a:xfrm>
          <a:prstGeom prst="rect">
            <a:avLst/>
          </a:prstGeom>
        </p:spPr>
      </p:pic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5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3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400" y="1177925"/>
            <a:ext cx="6345832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algn="just">
              <a:lnSpc>
                <a:spcPct val="110000"/>
              </a:lnSpc>
              <a:tabLst>
                <a:tab pos="358775" algn="l"/>
              </a:tabLst>
            </a:pPr>
            <a:r>
              <a:rPr lang="da-DK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Tidslinje</a:t>
            </a: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algn="l">
              <a:lnSpc>
                <a:spcPct val="110000"/>
              </a:lnSpc>
              <a:tabLst>
                <a:tab pos="358775" algn="l"/>
              </a:tabLst>
            </a:pP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O:\Jurist\X Billedarkiv\Illustrationer\Abstrakt\VILTOFT_illustration_arkitektur_3_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7582"/>
            <a:ext cx="3438476" cy="20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85" y="813534"/>
            <a:ext cx="2140868" cy="214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853488" y="344488"/>
            <a:ext cx="290512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3" name="Lige pilforbindelse 2"/>
          <p:cNvCxnSpPr/>
          <p:nvPr/>
        </p:nvCxnSpPr>
        <p:spPr>
          <a:xfrm>
            <a:off x="791580" y="3140968"/>
            <a:ext cx="756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/>
          <p:cNvCxnSpPr/>
          <p:nvPr/>
        </p:nvCxnSpPr>
        <p:spPr>
          <a:xfrm>
            <a:off x="1259632" y="2987039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899592" y="26466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latin typeface="Arial" pitchFamily="34" charset="0"/>
              </a:rPr>
              <a:t>1867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062862" y="2645740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>
                <a:latin typeface="Arial" pitchFamily="34" charset="0"/>
              </a:rPr>
              <a:t>1951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037273" y="264574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dirty="0" smtClean="0">
                <a:latin typeface="Arial" pitchFamily="34" charset="0"/>
              </a:rPr>
              <a:t>1979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7327119" y="2646625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dirty="0" smtClean="0">
                <a:latin typeface="Arial" pitchFamily="34" charset="0"/>
              </a:rPr>
              <a:t>1985</a:t>
            </a:r>
            <a:endParaRPr lang="da-DK" sz="1400" dirty="0">
              <a:latin typeface="Arial" pitchFamily="34" charset="0"/>
            </a:endParaRPr>
          </a:p>
        </p:txBody>
      </p:sp>
      <p:cxnSp>
        <p:nvCxnSpPr>
          <p:cNvPr id="19" name="Lige forbindelse 18"/>
          <p:cNvCxnSpPr/>
          <p:nvPr/>
        </p:nvCxnSpPr>
        <p:spPr>
          <a:xfrm>
            <a:off x="3353967" y="2987039"/>
            <a:ext cx="0" cy="855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5328378" y="299695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4390461" y="3399626"/>
            <a:ext cx="18758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Beton-Bogen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</a:t>
            </a:r>
            <a:r>
              <a:rPr lang="da-DK" sz="1400" dirty="0" err="1" smtClean="0">
                <a:latin typeface="Arial" pitchFamily="34" charset="0"/>
              </a:rPr>
              <a:t>Sorelcement</a:t>
            </a:r>
            <a:r>
              <a:rPr lang="da-DK" sz="1400" dirty="0" smtClean="0">
                <a:latin typeface="Arial" pitchFamily="34" charset="0"/>
              </a:rPr>
              <a:t> er ikke 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fugtbestandigt)</a:t>
            </a:r>
          </a:p>
        </p:txBody>
      </p:sp>
      <p:sp>
        <p:nvSpPr>
          <p:cNvPr id="28" name="Rektangel 27"/>
          <p:cNvSpPr/>
          <p:nvPr/>
        </p:nvSpPr>
        <p:spPr>
          <a:xfrm>
            <a:off x="93291" y="3399626"/>
            <a:ext cx="23326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err="1" smtClean="0">
                <a:latin typeface="Arial" pitchFamily="34" charset="0"/>
              </a:rPr>
              <a:t>Sorelcement</a:t>
            </a:r>
            <a:r>
              <a:rPr lang="da-DK" sz="1400" b="1" dirty="0" smtClean="0">
                <a:latin typeface="Arial" pitchFamily="34" charset="0"/>
              </a:rPr>
              <a:t> opfindes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(bruges bl.a. i billardkugler 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og magnesitgulve)</a:t>
            </a:r>
          </a:p>
          <a:p>
            <a:pPr algn="ctr"/>
            <a:endParaRPr lang="da-DK" sz="1400" dirty="0" smtClean="0">
              <a:latin typeface="Arial" pitchFamily="34" charset="0"/>
            </a:endParaRPr>
          </a:p>
          <a:p>
            <a:pPr algn="ctr"/>
            <a:endParaRPr lang="da-DK" sz="1400" dirty="0" smtClean="0">
              <a:latin typeface="Arial" pitchFamily="34" charset="0"/>
            </a:endParaRPr>
          </a:p>
          <a:p>
            <a:pPr algn="ctr"/>
            <a:endParaRPr lang="da-DK" sz="1400" dirty="0">
              <a:latin typeface="Arial" pitchFamily="34" charset="0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1704242" y="3897604"/>
            <a:ext cx="32976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Byggebogen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(magnesiacement er stærkt 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Vandsugende og frarådes i visse gulve)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4104" name="Rektangel 4103"/>
          <p:cNvSpPr/>
          <p:nvPr/>
        </p:nvSpPr>
        <p:spPr>
          <a:xfrm>
            <a:off x="6236773" y="3897604"/>
            <a:ext cx="2725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U 1985.555 H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(fremgår af to skønserklæringer fra 1980, at magnesit ikke er vandbestandigt)</a:t>
            </a:r>
          </a:p>
        </p:txBody>
      </p:sp>
      <p:cxnSp>
        <p:nvCxnSpPr>
          <p:cNvPr id="34" name="Lige forbindelse 33"/>
          <p:cNvCxnSpPr/>
          <p:nvPr/>
        </p:nvCxnSpPr>
        <p:spPr>
          <a:xfrm>
            <a:off x="7618225" y="2971770"/>
            <a:ext cx="0" cy="855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 descr="Powerpoint_logo_gro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1" y="468664"/>
            <a:ext cx="3474719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Tekstfelt 5"/>
          <p:cNvSpPr txBox="1"/>
          <p:nvPr/>
        </p:nvSpPr>
        <p:spPr>
          <a:xfrm>
            <a:off x="456106" y="483783"/>
            <a:ext cx="290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 pitchFamily="34" charset="0"/>
              </a:rPr>
              <a:t>TIDSLINJE I</a:t>
            </a:r>
            <a:endParaRPr lang="da-DK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4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6577090" y="6477803"/>
            <a:ext cx="256691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ladsholder til diasnummer 2"/>
          <p:cNvSpPr txBox="1">
            <a:spLocks/>
          </p:cNvSpPr>
          <p:nvPr/>
        </p:nvSpPr>
        <p:spPr>
          <a:xfrm>
            <a:off x="6577090" y="6400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98" y="653060"/>
            <a:ext cx="1321579" cy="18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7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8853488" y="344488"/>
            <a:ext cx="290512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3" name="Lige pilforbindelse 2"/>
          <p:cNvCxnSpPr/>
          <p:nvPr/>
        </p:nvCxnSpPr>
        <p:spPr>
          <a:xfrm>
            <a:off x="791580" y="3140968"/>
            <a:ext cx="756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/>
          <p:cNvCxnSpPr/>
          <p:nvPr/>
        </p:nvCxnSpPr>
        <p:spPr>
          <a:xfrm>
            <a:off x="1259632" y="2987039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899592" y="250458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latin typeface="Arial" pitchFamily="34" charset="0"/>
              </a:rPr>
              <a:t>2007-2010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062862" y="2645740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>
                <a:latin typeface="Arial" pitchFamily="34" charset="0"/>
              </a:rPr>
              <a:t>2008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771234" y="2645742"/>
            <a:ext cx="100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dirty="0" smtClean="0">
                <a:latin typeface="Arial" pitchFamily="34" charset="0"/>
              </a:rPr>
              <a:t>Dec. 2013</a:t>
            </a:r>
            <a:endParaRPr lang="da-DK" sz="1400" dirty="0">
              <a:latin typeface="Arial" pitchFamily="34" charset="0"/>
            </a:endParaRPr>
          </a:p>
        </p:txBody>
      </p:sp>
      <p:cxnSp>
        <p:nvCxnSpPr>
          <p:cNvPr id="19" name="Lige forbindelse 18"/>
          <p:cNvCxnSpPr/>
          <p:nvPr/>
        </p:nvCxnSpPr>
        <p:spPr>
          <a:xfrm>
            <a:off x="3353967" y="2987039"/>
            <a:ext cx="0" cy="855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7272998" y="2987039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5399065" y="3422735"/>
            <a:ext cx="374493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Træ 68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(næves, at plader er fremstillet af 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bl.a. magnesium og salte, uden at 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dårlige egenskaber nævnes)</a:t>
            </a:r>
          </a:p>
          <a:p>
            <a:pPr algn="ctr"/>
            <a:endParaRPr lang="da-DK" sz="1400" dirty="0">
              <a:latin typeface="Arial" pitchFamily="34" charset="0"/>
            </a:endParaRPr>
          </a:p>
          <a:p>
            <a:pPr algn="ctr"/>
            <a:r>
              <a:rPr lang="da-DK" sz="1400" b="1" dirty="0" smtClean="0">
                <a:latin typeface="Arial" pitchFamily="34" charset="0"/>
              </a:rPr>
              <a:t>BYG-ERFA blad (21) 131227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</a:t>
            </a:r>
            <a:r>
              <a:rPr lang="da-DK" sz="1400" dirty="0" err="1" smtClean="0">
                <a:latin typeface="Arial" pitchFamily="34" charset="0"/>
              </a:rPr>
              <a:t>MgO</a:t>
            </a:r>
            <a:r>
              <a:rPr lang="da-DK" sz="1400" dirty="0" smtClean="0">
                <a:latin typeface="Arial" pitchFamily="34" charset="0"/>
              </a:rPr>
              <a:t>-plader omtales som vindspærreplader 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uden omtale af dårlige egenskaber)</a:t>
            </a:r>
          </a:p>
        </p:txBody>
      </p:sp>
      <p:sp>
        <p:nvSpPr>
          <p:cNvPr id="28" name="Rektangel 27"/>
          <p:cNvSpPr/>
          <p:nvPr/>
        </p:nvSpPr>
        <p:spPr>
          <a:xfrm>
            <a:off x="78866" y="3399626"/>
            <a:ext cx="236154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err="1" smtClean="0">
                <a:latin typeface="Arial" pitchFamily="34" charset="0"/>
              </a:rPr>
              <a:t>MgO</a:t>
            </a:r>
            <a:r>
              <a:rPr lang="da-DK" sz="1400" b="1" dirty="0" smtClean="0">
                <a:latin typeface="Arial" pitchFamily="34" charset="0"/>
              </a:rPr>
              <a:t>-plader introduceres 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på det danske marked</a:t>
            </a:r>
          </a:p>
          <a:p>
            <a:pPr algn="ctr"/>
            <a:r>
              <a:rPr lang="da-DK" sz="1400" b="1" dirty="0" smtClean="0">
                <a:latin typeface="Arial" pitchFamily="34" charset="0"/>
              </a:rPr>
              <a:t>(hvornår?)</a:t>
            </a:r>
          </a:p>
          <a:p>
            <a:pPr algn="ctr"/>
            <a:endParaRPr lang="da-DK" sz="1400" dirty="0" smtClean="0">
              <a:latin typeface="Arial" pitchFamily="34" charset="0"/>
            </a:endParaRPr>
          </a:p>
          <a:p>
            <a:pPr algn="ctr"/>
            <a:endParaRPr lang="da-DK" sz="1400" dirty="0" smtClean="0">
              <a:latin typeface="Arial" pitchFamily="34" charset="0"/>
            </a:endParaRPr>
          </a:p>
          <a:p>
            <a:pPr algn="ctr"/>
            <a:endParaRPr lang="da-DK" sz="1400" dirty="0" smtClean="0">
              <a:latin typeface="Arial" pitchFamily="34" charset="0"/>
            </a:endParaRPr>
          </a:p>
          <a:p>
            <a:pPr algn="ctr"/>
            <a:endParaRPr lang="da-DK" sz="1400" dirty="0">
              <a:latin typeface="Arial" pitchFamily="34" charset="0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1873368" y="3897604"/>
            <a:ext cx="29594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Materialebogen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(magnesiacement er ikke vandfast 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og bruges meget sjældent)</a:t>
            </a:r>
            <a:endParaRPr lang="da-DK" sz="1400" dirty="0">
              <a:latin typeface="Arial" pitchFamily="34" charset="0"/>
            </a:endParaRPr>
          </a:p>
        </p:txBody>
      </p:sp>
      <p:pic>
        <p:nvPicPr>
          <p:cNvPr id="26" name="Billede 25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1" y="468664"/>
            <a:ext cx="3474719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Tekstfelt 5"/>
          <p:cNvSpPr txBox="1"/>
          <p:nvPr/>
        </p:nvSpPr>
        <p:spPr>
          <a:xfrm>
            <a:off x="456106" y="483783"/>
            <a:ext cx="290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 pitchFamily="34" charset="0"/>
              </a:rPr>
              <a:t>TIDSLINJE II</a:t>
            </a:r>
            <a:endParaRPr lang="da-DK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5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6577090" y="6477803"/>
            <a:ext cx="256691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ladsholder til diasnummer 2"/>
          <p:cNvSpPr txBox="1">
            <a:spLocks/>
          </p:cNvSpPr>
          <p:nvPr/>
        </p:nvSpPr>
        <p:spPr>
          <a:xfrm>
            <a:off x="6577090" y="6400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07" y="4687127"/>
            <a:ext cx="1435904" cy="200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20" y="6445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5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24" y="468664"/>
            <a:ext cx="1750466" cy="24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853488" y="344488"/>
            <a:ext cx="290512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3" name="Lige pilforbindelse 2"/>
          <p:cNvCxnSpPr/>
          <p:nvPr/>
        </p:nvCxnSpPr>
        <p:spPr>
          <a:xfrm>
            <a:off x="791580" y="3140968"/>
            <a:ext cx="756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/>
          <p:cNvCxnSpPr/>
          <p:nvPr/>
        </p:nvCxnSpPr>
        <p:spPr>
          <a:xfrm>
            <a:off x="1259632" y="2987039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899592" y="264662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latin typeface="Arial" pitchFamily="34" charset="0"/>
              </a:rPr>
              <a:t>Efterår 2014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813520" y="2645740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>
                <a:latin typeface="Arial" pitchFamily="34" charset="0"/>
              </a:rPr>
              <a:t>Marts 2015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868158" y="2645742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dirty="0" smtClean="0">
                <a:latin typeface="Arial" pitchFamily="34" charset="0"/>
              </a:rPr>
              <a:t>Maj 2015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7093083" y="2646625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dirty="0" smtClean="0">
                <a:latin typeface="Arial" pitchFamily="34" charset="0"/>
              </a:rPr>
              <a:t>Sept. 2015</a:t>
            </a:r>
            <a:endParaRPr lang="da-DK" sz="1400" dirty="0">
              <a:latin typeface="Arial" pitchFamily="34" charset="0"/>
            </a:endParaRPr>
          </a:p>
        </p:txBody>
      </p:sp>
      <p:cxnSp>
        <p:nvCxnSpPr>
          <p:cNvPr id="19" name="Lige forbindelse 18"/>
          <p:cNvCxnSpPr/>
          <p:nvPr/>
        </p:nvCxnSpPr>
        <p:spPr>
          <a:xfrm>
            <a:off x="3353967" y="2987039"/>
            <a:ext cx="0" cy="855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5328378" y="299695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4065308" y="3399626"/>
            <a:ext cx="2526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BYG ERFA blad (21) 150505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(redegør for problemstilling)</a:t>
            </a:r>
          </a:p>
        </p:txBody>
      </p:sp>
      <p:sp>
        <p:nvSpPr>
          <p:cNvPr id="28" name="Rektangel 27"/>
          <p:cNvSpPr/>
          <p:nvPr/>
        </p:nvSpPr>
        <p:spPr>
          <a:xfrm>
            <a:off x="470000" y="3399626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Alarmklokkerne </a:t>
            </a:r>
          </a:p>
          <a:p>
            <a:pPr algn="ctr"/>
            <a:r>
              <a:rPr lang="da-DK" sz="1400" b="1" dirty="0" smtClean="0">
                <a:latin typeface="Arial" pitchFamily="34" charset="0"/>
              </a:rPr>
              <a:t>ringer</a:t>
            </a:r>
            <a:endParaRPr lang="da-DK" sz="1400" dirty="0">
              <a:latin typeface="Arial" pitchFamily="34" charset="0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1862267" y="3897604"/>
            <a:ext cx="29816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T. Bunch advarer i artikel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om vandsugende egenskaber</a:t>
            </a:r>
          </a:p>
          <a:p>
            <a:pPr algn="ctr"/>
            <a:endParaRPr lang="da-DK" sz="1400" dirty="0">
              <a:latin typeface="Arial" pitchFamily="34" charset="0"/>
            </a:endParaRPr>
          </a:p>
          <a:p>
            <a:pPr algn="ctr"/>
            <a:r>
              <a:rPr lang="da-DK" sz="1400" b="1" dirty="0" smtClean="0">
                <a:latin typeface="Arial" pitchFamily="34" charset="0"/>
              </a:rPr>
              <a:t>BYG ERFA</a:t>
            </a:r>
            <a:r>
              <a:rPr lang="da-DK" sz="1400" dirty="0" smtClean="0">
                <a:latin typeface="Arial" pitchFamily="34" charset="0"/>
              </a:rPr>
              <a:t> følger op med advarsel</a:t>
            </a:r>
            <a:endParaRPr lang="da-DK" sz="1400" b="1" dirty="0" smtClean="0">
              <a:latin typeface="Arial" pitchFamily="34" charset="0"/>
            </a:endParaRPr>
          </a:p>
        </p:txBody>
      </p:sp>
      <p:sp>
        <p:nvSpPr>
          <p:cNvPr id="4104" name="Rektangel 4103"/>
          <p:cNvSpPr/>
          <p:nvPr/>
        </p:nvSpPr>
        <p:spPr>
          <a:xfrm>
            <a:off x="6236773" y="3897604"/>
            <a:ext cx="2725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 dirty="0" smtClean="0">
                <a:latin typeface="Arial" pitchFamily="34" charset="0"/>
              </a:rPr>
              <a:t>Bunchs rapport for Byggeskadefonden</a:t>
            </a:r>
          </a:p>
          <a:p>
            <a:pPr algn="ctr"/>
            <a:r>
              <a:rPr lang="da-DK" sz="1400" dirty="0" smtClean="0">
                <a:latin typeface="Arial" pitchFamily="34" charset="0"/>
              </a:rPr>
              <a:t>(16. september 2015)</a:t>
            </a:r>
          </a:p>
        </p:txBody>
      </p:sp>
      <p:cxnSp>
        <p:nvCxnSpPr>
          <p:cNvPr id="34" name="Lige forbindelse 33"/>
          <p:cNvCxnSpPr/>
          <p:nvPr/>
        </p:nvCxnSpPr>
        <p:spPr>
          <a:xfrm>
            <a:off x="7618225" y="2971770"/>
            <a:ext cx="0" cy="855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 descr="Powerpoint_logo_gro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1" y="468664"/>
            <a:ext cx="3474719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Tekstfelt 5"/>
          <p:cNvSpPr txBox="1"/>
          <p:nvPr/>
        </p:nvSpPr>
        <p:spPr>
          <a:xfrm>
            <a:off x="456106" y="483783"/>
            <a:ext cx="290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 pitchFamily="34" charset="0"/>
              </a:rPr>
              <a:t>TIDSLINJE III</a:t>
            </a:r>
            <a:endParaRPr lang="da-DK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6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6577090" y="6477803"/>
            <a:ext cx="256691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ladsholder til diasnummer 2"/>
          <p:cNvSpPr txBox="1">
            <a:spLocks/>
          </p:cNvSpPr>
          <p:nvPr/>
        </p:nvSpPr>
        <p:spPr>
          <a:xfrm>
            <a:off x="6577090" y="6400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0" y="4872948"/>
            <a:ext cx="2375156" cy="15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7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399" y="1177925"/>
            <a:ext cx="7233745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Hvem bærer ansvaret?</a:t>
            </a: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21" y="3677960"/>
            <a:ext cx="3746648" cy="20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8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>
          <a:xfrm>
            <a:off x="460337" y="1095234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 juridiske diskussion går på, </a:t>
            </a:r>
            <a:r>
              <a:rPr lang="da-DK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hvem bærer ansvaret</a:t>
            </a:r>
            <a:r>
              <a:rPr lang="da-D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 startAt="5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Entreprenøren?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Rådgiveren?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Bygherren?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Producenten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+mj-lt"/>
              <a:buAutoNum type="arabicParenR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468665"/>
            <a:ext cx="6170064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617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  <a:latin typeface="Arial"/>
                <a:cs typeface="Arial"/>
              </a:rPr>
              <a:t>HVEM BÆRER ANSVARET?</a:t>
            </a:r>
            <a:endParaRPr lang="da-DK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STATUS PÅ MGO-SAGERNE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03" y="3128630"/>
            <a:ext cx="3271284" cy="245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9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399" y="1177925"/>
            <a:ext cx="7233745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 første voldgiftskendelse</a:t>
            </a: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smtClean="0">
                <a:solidFill>
                  <a:schemeClr val="bg1"/>
                </a:solidFill>
                <a:latin typeface="Arial"/>
                <a:cs typeface="Arial"/>
              </a:rPr>
              <a:t>DE NYE EU-UDBUDSREGLER</a:t>
            </a:r>
            <a:endParaRPr lang="da-DK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O:\Jurist\X Billedarkiv\Illustrationer\Byggeplads\Byggeplads_8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71" y="3677007"/>
            <a:ext cx="4369202" cy="18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879</Words>
  <Application>Microsoft Office PowerPoint</Application>
  <PresentationFormat>Skærmshow (4:3)</PresentationFormat>
  <Paragraphs>304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Ob´Lys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Linda Petersen</dc:creator>
  <cp:lastModifiedBy>Peter Fauerholdt Thommesen</cp:lastModifiedBy>
  <cp:revision>317</cp:revision>
  <cp:lastPrinted>2015-11-09T12:24:23Z</cp:lastPrinted>
  <dcterms:created xsi:type="dcterms:W3CDTF">2013-10-28T20:12:45Z</dcterms:created>
  <dcterms:modified xsi:type="dcterms:W3CDTF">2017-12-04T13:05:11Z</dcterms:modified>
</cp:coreProperties>
</file>